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7" r:id="rId3"/>
    <p:sldMasterId id="2147483694" r:id="rId4"/>
    <p:sldMasterId id="2147483718" r:id="rId5"/>
  </p:sldMasterIdLst>
  <p:sldIdLst>
    <p:sldId id="258" r:id="rId6"/>
    <p:sldId id="256" r:id="rId7"/>
    <p:sldId id="260" r:id="rId8"/>
    <p:sldId id="274" r:id="rId9"/>
    <p:sldId id="257" r:id="rId10"/>
    <p:sldId id="263" r:id="rId11"/>
    <p:sldId id="264" r:id="rId12"/>
    <p:sldId id="265" r:id="rId13"/>
    <p:sldId id="268" r:id="rId14"/>
    <p:sldId id="269" r:id="rId15"/>
    <p:sldId id="270" r:id="rId16"/>
    <p:sldId id="273" r:id="rId17"/>
    <p:sldId id="276" r:id="rId18"/>
    <p:sldId id="26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-912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5261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83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8657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9449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079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8531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4718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2230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7958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90555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9136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2097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7328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8187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36111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26470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695207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44348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71495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31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19346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066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03689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22896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1990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95811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80513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24723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10913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86364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8249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07016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540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7679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151670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05035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66165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8852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1469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85391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0009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1409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511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48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38587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9287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59969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292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98888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8976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8412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97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1987707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2986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6517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8925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27874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431525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4021665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271935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72803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3616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1052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161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520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651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274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D7F05-3D97-439F-8A0B-11E06512F8C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4EB252-7412-4D36-8342-05DE0E34E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600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D7F05-3D97-439F-8A0B-11E06512F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EB252-7412-4D36-8342-05DE0E34E7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349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8596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4684" y="505019"/>
            <a:ext cx="6022630" cy="43114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26473" y="0"/>
            <a:ext cx="8880841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Righ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ru-RU" sz="5400" b="1" i="1" dirty="0" smtClean="0">
                <a:ln>
                  <a:solidFill>
                    <a:srgbClr val="00B05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60007" dir="5400000" sy="-100000" algn="bl" rotWithShape="0"/>
                </a:effectLst>
              </a:rPr>
              <a:t>Тема урока: </a:t>
            </a:r>
            <a:r>
              <a:rPr lang="ru-RU" sz="5400" b="1" i="1" dirty="0" err="1" smtClean="0">
                <a:ln>
                  <a:solidFill>
                    <a:srgbClr val="00B05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60007" dir="5400000" sy="-100000" algn="bl" rotWithShape="0"/>
                </a:effectLst>
              </a:rPr>
              <a:t>Фандрайзинг</a:t>
            </a:r>
            <a:r>
              <a:rPr lang="ru-RU" sz="5400" b="1" i="1" dirty="0">
                <a:ln>
                  <a:solidFill>
                    <a:srgbClr val="00B05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60007" dir="5400000" sy="-100000" algn="bl" rotWithShape="0"/>
                </a:effectLst>
              </a:rPr>
              <a:t>.</a:t>
            </a:r>
            <a:endParaRPr lang="ru-RU" sz="5400" dirty="0">
              <a:ln>
                <a:solidFill>
                  <a:srgbClr val="00B050"/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50" endPos="85000" dist="60007" dir="5400000" sy="-100000" algn="bl" rotWithShape="0"/>
              </a:effectLst>
            </a:endParaRPr>
          </a:p>
          <a:p>
            <a:r>
              <a:rPr lang="ru-RU" sz="5400" b="1" i="1" dirty="0" smtClean="0">
                <a:ln>
                  <a:solidFill>
                    <a:srgbClr val="00B05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60007" dir="5400000" sy="-100000" algn="bl" rotWithShape="0"/>
                </a:effectLst>
              </a:rPr>
              <a:t>Бюджет проекта. </a:t>
            </a:r>
            <a:endParaRPr lang="ru-RU" sz="5400" dirty="0">
              <a:ln>
                <a:solidFill>
                  <a:srgbClr val="00B050"/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50" endPos="85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4305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 t="-4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273" y="0"/>
            <a:ext cx="11120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чего состоит бюджет проекта?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5376" y="1372123"/>
            <a:ext cx="6896746" cy="5131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03012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1040" y="144612"/>
            <a:ext cx="106832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ТРУДА: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 персонала по проекту; консультативные и контрактные услуги; обязательные отчисления с фонда заработной платы.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1040" y="2291322"/>
            <a:ext cx="111099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ПРЯМЫЕ ОСНОВНЫЕ РАСХОДЫ: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аренда помещений и коммунальные услуги; аренда и покупка оборудования; расходные материалы; командировочные и транспортные расходы; прочие расходы.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1040" y="4168759"/>
            <a:ext cx="1088136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НЕПРЯМЫЕ РАСХОДЫ: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непрямым расходам  обычно относят расходы, которые трудно связать с какой-то конкретной деятельностью, но, тем не менее, необходимые для нормального функционирования жизнедеятельности проекта и успешного выполнения его задач.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97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F5CC3A-ADCA-404B-826E-9CECF3CB9B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4819" name="Title 1"/>
          <p:cNvSpPr>
            <a:spLocks noGrp="1"/>
          </p:cNvSpPr>
          <p:nvPr>
            <p:ph type="title"/>
          </p:nvPr>
        </p:nvSpPr>
        <p:spPr>
          <a:xfrm>
            <a:off x="617220" y="214313"/>
            <a:ext cx="10972800" cy="296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b="1" dirty="0" smtClean="0"/>
              <a:t>Бюджет проекта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76252" y="714375"/>
          <a:ext cx="11334749" cy="5918331"/>
        </p:xfrm>
        <a:graphic>
          <a:graphicData uri="http://schemas.openxmlformats.org/drawingml/2006/table">
            <a:tbl>
              <a:tblPr/>
              <a:tblGrid>
                <a:gridCol w="2682345"/>
                <a:gridCol w="301605"/>
                <a:gridCol w="942284"/>
                <a:gridCol w="1243888"/>
                <a:gridCol w="2247540"/>
                <a:gridCol w="1192727"/>
                <a:gridCol w="1206423"/>
                <a:gridCol w="301605"/>
                <a:gridCol w="1216332"/>
              </a:tblGrid>
              <a:tr h="167635">
                <a:tc grid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1. Оплата труда.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635">
                <a:tc grid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1.1.  Оплата труда административной группы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2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Должность по проекту, ФИО исполнителя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Оплата труда по проекту,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руб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/мес.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 CYR"/>
                        </a:rPr>
                        <a:t>Количество человек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Занятость в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проекте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 CYR"/>
                        </a:rPr>
                        <a:t>одного сотрудника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,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мес.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Имеется, руб.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Требуется, руб.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Всего, руб.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3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3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Итого: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635">
                <a:tc grid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1.2. Оплата труда привлеченных специалистов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52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Должность (вид работ)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Оплата труда, руб/мес.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Количество человек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Занятость в проекте одного сотрудника, мес.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Имеется, руб.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Требуется, руб.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Всего, руб.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579" marR="21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5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579" marR="21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1579" marR="21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Итого: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5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579" marR="215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1.3. Отчисления с ФЗП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5271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Единый социальный налог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% отчислений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Имеется, руб.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Требуется, руб.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Всего, руб.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579" marR="21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Отчисления с ФЗП административной группы проекта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9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579" marR="21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9515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Отчисления с ФЗП привлеченных специалистов проекта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579" marR="21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635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579" marR="21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Итого: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579" marR="21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Итого на оплату труда: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579" marR="2157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2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. Прямые расходы: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6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Наименование статьи затрат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Стоимость, руб.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Кол-во, мес., шт.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Имеется, руб.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Требуется, руб.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Всего, руб.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Аренда помещений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Коммунальные услуги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Аренда  оборудования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Покупка оборудования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Материалы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Канцтовары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Транспортные и командировочные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 CYR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Итого: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35"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Полная стоимость проекта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 CYR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772" marR="2877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83573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27381" y="476672"/>
            <a:ext cx="7344139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altLang="ru-RU" sz="65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РЕЙЗВИХ МАРИНА </a:t>
            </a:r>
            <a:br>
              <a:rPr lang="ru-RU" altLang="ru-RU" sz="6500" dirty="0" smtClean="0">
                <a:solidFill>
                  <a:srgbClr val="002060"/>
                </a:solidFill>
                <a:latin typeface="Arial" charset="0"/>
                <a:cs typeface="Arial" charset="0"/>
              </a:rPr>
            </a:br>
            <a:r>
              <a:rPr lang="ru-RU" altLang="ru-RU" sz="65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  ВИТАЛЬЕВНА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МГГУ\OneDrive\Тренинг Технологии провижения по карьерной лестнице\Командировка документы  Н. Новгород\Приглашение и д-ты\Документы МВ Рейзвих\Рейзвих МВ 1 в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972"/>
          <a:stretch/>
        </p:blipFill>
        <p:spPr bwMode="auto">
          <a:xfrm>
            <a:off x="8705587" y="420991"/>
            <a:ext cx="3064505" cy="220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3392" y="2996952"/>
            <a:ext cx="10849205" cy="2952328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-</a:t>
            </a:r>
            <a:r>
              <a:rPr lang="ru-RU" sz="2400" b="1" dirty="0" smtClean="0">
                <a:solidFill>
                  <a:schemeClr val="tx1"/>
                </a:solidFill>
              </a:rPr>
              <a:t>руководитель </a:t>
            </a:r>
            <a:r>
              <a:rPr lang="ru-RU" sz="2400" b="1" dirty="0">
                <a:solidFill>
                  <a:schemeClr val="tx1"/>
                </a:solidFill>
              </a:rPr>
              <a:t>«</a:t>
            </a:r>
            <a:r>
              <a:rPr lang="ru-RU" sz="2400" b="1" dirty="0" err="1">
                <a:solidFill>
                  <a:schemeClr val="tx1"/>
                </a:solidFill>
              </a:rPr>
              <a:t>Тренинговой</a:t>
            </a:r>
            <a:r>
              <a:rPr lang="ru-RU" sz="2400" b="1" dirty="0">
                <a:solidFill>
                  <a:schemeClr val="tx1"/>
                </a:solidFill>
              </a:rPr>
              <a:t> академии коммуникативных </a:t>
            </a:r>
            <a:r>
              <a:rPr lang="ru-RU" sz="2400" b="1" dirty="0" smtClean="0">
                <a:solidFill>
                  <a:schemeClr val="tx1"/>
                </a:solidFill>
              </a:rPr>
              <a:t>инноваций ДА», </a:t>
            </a:r>
            <a:endParaRPr lang="ru-RU" sz="2400" b="1" dirty="0">
              <a:solidFill>
                <a:schemeClr val="tx1"/>
              </a:solidFill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-дипломированный филолог и психолог,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-</a:t>
            </a:r>
            <a:r>
              <a:rPr lang="ru-RU" sz="2400" b="1" dirty="0" smtClean="0">
                <a:solidFill>
                  <a:schemeClr val="tx1"/>
                </a:solidFill>
              </a:rPr>
              <a:t> Преподаватель и бизнес-тренер </a:t>
            </a:r>
            <a:r>
              <a:rPr lang="ru-RU" sz="2400" b="1" dirty="0">
                <a:solidFill>
                  <a:schemeClr val="tx1"/>
                </a:solidFill>
              </a:rPr>
              <a:t>с 20-летним стажем, 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-автор </a:t>
            </a:r>
            <a:r>
              <a:rPr lang="ru-RU" sz="2400" b="1" dirty="0">
                <a:solidFill>
                  <a:schemeClr val="tx1"/>
                </a:solidFill>
              </a:rPr>
              <a:t>и разработчик методических пособий по проектному менеджменту и эффективной деловой коммуникации.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29101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8887901" cy="6665926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669280" y="813526"/>
            <a:ext cx="585216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Исәнмесез, укучылар! Май  аенда, технология дәресләренең 2-3 сәгатен мәктәп яны бакчасында эшләп үткәрергә тиешбез. Ләкин быел бу мөмкин түгел. Шуның өчен бүген сез бакчада эшләүне  үз өйләрегездә башкарырсыз. Миңа берничә фото җибәрерсез: (чәчәк, кәбестә, помидор утырту, түтәлдән чүп утау, су сибү кебек эшләр эшләгән вакытыгызны). Ничек эшләгәнегезнең фотоларын көтеп калам!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90810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101353"/>
            <a:ext cx="5199551" cy="275664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41120" y="1005840"/>
            <a:ext cx="9204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u="sng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Фандрайзинг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(в контексте нашего курса) - 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целенаправленный, систематический поиск средств или ресурсов (в том числе людей, оборудования, информации, времени, денег и др.) для реализации проектов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8067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5920" y="1120289"/>
            <a:ext cx="1438275" cy="1428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7414" y="4471217"/>
            <a:ext cx="2169459" cy="16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4761" y="4295305"/>
            <a:ext cx="1404769" cy="25085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4145" y="4662284"/>
            <a:ext cx="1888192" cy="1888192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4161809" y="2075216"/>
            <a:ext cx="3385981" cy="208765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Типы ресурсов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5134" y="2891135"/>
            <a:ext cx="1517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277" y="755285"/>
            <a:ext cx="2129118" cy="21291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9578" y="4125950"/>
            <a:ext cx="298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7159" y="4662284"/>
            <a:ext cx="1625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Человеческие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045942" y="4082950"/>
            <a:ext cx="2216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Интеллектуальные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835500" y="1905840"/>
            <a:ext cx="2379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Коммуникационные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3689" y="372003"/>
            <a:ext cx="1447799" cy="151214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433543" y="342516"/>
            <a:ext cx="33086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(моральная поддержка со стороны влиятельных людей, их содействие в реализации целей проекта)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80232" y="4633996"/>
            <a:ext cx="209038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(оборудование, расходные материалы, мебель, транспорт, помещения, информационные носители)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952113" y="6001958"/>
            <a:ext cx="32452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рабочие руки сотрудников и добровольцев, поддержка единомышленников)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045942" y="4495497"/>
            <a:ext cx="23348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(уровень профессиональных компетенций сотрудников и добровольцев, методические разработки, проектные идеи)</a:t>
            </a:r>
          </a:p>
        </p:txBody>
      </p:sp>
      <p:sp>
        <p:nvSpPr>
          <p:cNvPr id="18" name="Прямоугольник 17"/>
          <p:cNvSpPr/>
          <p:nvPr/>
        </p:nvSpPr>
        <p:spPr>
          <a:xfrm rot="10800000" flipV="1">
            <a:off x="9108140" y="2490959"/>
            <a:ext cx="29857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(партнерские проекты, рабочие контакты, личные связи)</a:t>
            </a:r>
          </a:p>
        </p:txBody>
      </p:sp>
      <p:sp>
        <p:nvSpPr>
          <p:cNvPr id="21" name="Стрелка вправо 20"/>
          <p:cNvSpPr/>
          <p:nvPr/>
        </p:nvSpPr>
        <p:spPr>
          <a:xfrm>
            <a:off x="7234518" y="79727"/>
            <a:ext cx="45719" cy="81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>
            <a:off x="5432612" y="1744081"/>
            <a:ext cx="578223" cy="266830"/>
          </a:xfrm>
          <a:prstGeom prst="up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>
            <a:off x="2618395" y="2743200"/>
            <a:ext cx="1388829" cy="517267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 rot="19630912">
            <a:off x="3463149" y="4277083"/>
            <a:ext cx="1334854" cy="388267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20006447">
            <a:off x="7433727" y="2228759"/>
            <a:ext cx="1233139" cy="32011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6117159" y="4227177"/>
            <a:ext cx="572123" cy="435107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1401641">
            <a:off x="7425933" y="3731193"/>
            <a:ext cx="1789275" cy="54320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64698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8079" y="3879501"/>
            <a:ext cx="3725042" cy="27875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7624481" cy="682841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366746" y="98612"/>
            <a:ext cx="8596668" cy="1320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Классический цикл </a:t>
            </a:r>
            <a:r>
              <a:rPr lang="ru-RU" b="1" i="1" dirty="0" err="1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фандрайзинга</a:t>
            </a:r>
            <a:endParaRPr lang="ru-RU" b="1" i="1" dirty="0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76165" y="1103598"/>
            <a:ext cx="2713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потребностей (составление бюджета, бизнес-плана)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77396" y="3929483"/>
            <a:ext cx="24998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потенциальных источников (инвесторов)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86246" y="946205"/>
            <a:ext cx="17580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результатов;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снова – оценка потребностей.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6685" y="3790984"/>
            <a:ext cx="25872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конкретных мероприятий по привлечению конкретных ресурсов; </a:t>
            </a:r>
          </a:p>
        </p:txBody>
      </p:sp>
      <p:sp>
        <p:nvSpPr>
          <p:cNvPr id="9" name="Солнце 8"/>
          <p:cNvSpPr/>
          <p:nvPr/>
        </p:nvSpPr>
        <p:spPr>
          <a:xfrm>
            <a:off x="3610577" y="3739344"/>
            <a:ext cx="820271" cy="830997"/>
          </a:xfrm>
          <a:prstGeom prst="su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олнце 10"/>
          <p:cNvSpPr/>
          <p:nvPr/>
        </p:nvSpPr>
        <p:spPr>
          <a:xfrm>
            <a:off x="3543770" y="1103598"/>
            <a:ext cx="820271" cy="830997"/>
          </a:xfrm>
          <a:prstGeom prst="su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Солнце 11"/>
          <p:cNvSpPr/>
          <p:nvPr/>
        </p:nvSpPr>
        <p:spPr>
          <a:xfrm>
            <a:off x="7163811" y="1119329"/>
            <a:ext cx="820271" cy="830997"/>
          </a:xfrm>
          <a:prstGeom prst="su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5878210" y="1565263"/>
            <a:ext cx="1196722" cy="369332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8466958" y="2129051"/>
            <a:ext cx="663394" cy="146031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лево 15"/>
          <p:cNvSpPr/>
          <p:nvPr/>
        </p:nvSpPr>
        <p:spPr>
          <a:xfrm>
            <a:off x="6765235" y="4166403"/>
            <a:ext cx="859247" cy="461665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 вверх 16"/>
          <p:cNvSpPr/>
          <p:nvPr/>
        </p:nvSpPr>
        <p:spPr>
          <a:xfrm>
            <a:off x="5015680" y="2348891"/>
            <a:ext cx="515287" cy="1530610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7838254" y="4100852"/>
            <a:ext cx="731392" cy="730241"/>
          </a:xfrm>
          <a:prstGeom prst="su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44206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66129"/>
            <a:ext cx="12192000" cy="21918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14400"/>
            <a:ext cx="4486665" cy="5015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830648" y="40341"/>
            <a:ext cx="105307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Типы инвесторов и их особенности</a:t>
            </a:r>
            <a:endParaRPr lang="ru-RU" sz="5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5741" y="1125036"/>
            <a:ext cx="527572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Инвесторы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(доноры) – это организации или частные лица, представляющие разного рода ресурсы гражданам и организациям на некоммерческой основе на цели, направленные на благо общества в целом.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82940342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7378" y="185701"/>
            <a:ext cx="5052033" cy="38863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4572" y="250075"/>
            <a:ext cx="6040243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инвесторам можно отнести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5" y="0"/>
            <a:ext cx="66294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95718" y="96237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учреждения разных стран;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организации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13383" y="2092917"/>
            <a:ext cx="40539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частные благотворительные фонды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24553" y="2938837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коммерческие структуры, религиозные, 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и другие общественные организации, а также частные лица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45027" y="3971720"/>
            <a:ext cx="59510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государственной власти субъекта Федерации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97027" y="496177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самоуправления, советы депутатов, мэрии, администрация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70240" y="6273930"/>
            <a:ext cx="2292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партии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300373" y="6129397"/>
            <a:ext cx="4382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союзы предпринимателей и работодателей</a:t>
            </a:r>
            <a:endParaRPr lang="ru-RU" dirty="0"/>
          </a:p>
        </p:txBody>
      </p:sp>
      <p:sp>
        <p:nvSpPr>
          <p:cNvPr id="14" name="6-конечная звезда 13"/>
          <p:cNvSpPr/>
          <p:nvPr/>
        </p:nvSpPr>
        <p:spPr>
          <a:xfrm>
            <a:off x="704572" y="962374"/>
            <a:ext cx="767767" cy="707886"/>
          </a:xfrm>
          <a:prstGeom prst="star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6-конечная звезда 15"/>
          <p:cNvSpPr/>
          <p:nvPr/>
        </p:nvSpPr>
        <p:spPr>
          <a:xfrm>
            <a:off x="2119224" y="1854093"/>
            <a:ext cx="767767" cy="707886"/>
          </a:xfrm>
          <a:prstGeom prst="star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6-конечная звезда 16"/>
          <p:cNvSpPr/>
          <p:nvPr/>
        </p:nvSpPr>
        <p:spPr>
          <a:xfrm>
            <a:off x="555426" y="2893006"/>
            <a:ext cx="767767" cy="707886"/>
          </a:xfrm>
          <a:prstGeom prst="star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6-конечная звезда 17"/>
          <p:cNvSpPr/>
          <p:nvPr/>
        </p:nvSpPr>
        <p:spPr>
          <a:xfrm>
            <a:off x="556081" y="4794553"/>
            <a:ext cx="767767" cy="707886"/>
          </a:xfrm>
          <a:prstGeom prst="star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6-конечная звезда 18"/>
          <p:cNvSpPr/>
          <p:nvPr/>
        </p:nvSpPr>
        <p:spPr>
          <a:xfrm>
            <a:off x="1523600" y="6104653"/>
            <a:ext cx="767767" cy="707886"/>
          </a:xfrm>
          <a:prstGeom prst="star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6-конечная звезда 19"/>
          <p:cNvSpPr/>
          <p:nvPr/>
        </p:nvSpPr>
        <p:spPr>
          <a:xfrm>
            <a:off x="6478362" y="5936920"/>
            <a:ext cx="767767" cy="707886"/>
          </a:xfrm>
          <a:prstGeom prst="star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6-конечная звезда 21"/>
          <p:cNvSpPr/>
          <p:nvPr/>
        </p:nvSpPr>
        <p:spPr>
          <a:xfrm>
            <a:off x="3631635" y="3870261"/>
            <a:ext cx="767767" cy="707886"/>
          </a:xfrm>
          <a:prstGeom prst="star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338817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37038" y="929227"/>
            <a:ext cx="65063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бюджет проекта?</a:t>
            </a:r>
            <a:endParaRPr lang="ru-RU" sz="36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6520" y="1676228"/>
            <a:ext cx="5440680" cy="31996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021080" y="1965960"/>
            <a:ext cx="5074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предсказание того, что произойдет, на какие расходы вам придется пойти, чтобы  достичь поставленной цели, и на какое финансирование рассчитывать.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764530" y="-5764530"/>
            <a:ext cx="66294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13838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2960" y="3795446"/>
            <a:ext cx="706826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Бюджет проясняет ваше видение дальнейшего развития проекта. Вы четко видите, на что нужны финансовые средства. Например,  столько-то – на зарплату, столько-то – на оборудование.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9200" y="112585"/>
            <a:ext cx="10263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лагодаря продуманному и грамотно составленному бюджету вы получаете множество возможностей, например: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7681" y="1631855"/>
            <a:ext cx="79705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определяет конкретные временные рамки финансового вопроса. Это важно и для инвестора,  и для государства, потому что дает возможность сравнивать ваш проект с другими и выбирать наиболее эффективный.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8240" y="1631855"/>
            <a:ext cx="2704488" cy="21635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470" y="4541721"/>
            <a:ext cx="3195574" cy="20419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349"/>
            <a:ext cx="662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36960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14061"/>
            <a:ext cx="5408908" cy="28439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3438" y="0"/>
            <a:ext cx="83690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Бюджет помогает вам контролировать проект, распознавать проблемы до того, как они появляются, и вносить необходимые изменения. Без бюджета организация не сможет оперативно реагировать на превышение расходов над денежными поступлениями. 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067" y="2779897"/>
            <a:ext cx="76923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Бюджет позволяет спонсорам или государству сохранять подотчетность организации воплощения проекта, деятельности его руководства или сотрудников.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4277614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ТАКИ-ДА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807</Words>
  <Application>Microsoft Office PowerPoint</Application>
  <PresentationFormat>Произвольный</PresentationFormat>
  <Paragraphs>140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Тема Office</vt:lpstr>
      <vt:lpstr>Грань</vt:lpstr>
      <vt:lpstr>1_Грань</vt:lpstr>
      <vt:lpstr>1_Тема Office</vt:lpstr>
      <vt:lpstr>1_ТАКИ-ДА_1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Бюджет проекта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Comp</cp:lastModifiedBy>
  <cp:revision>28</cp:revision>
  <dcterms:created xsi:type="dcterms:W3CDTF">2015-03-19T20:32:14Z</dcterms:created>
  <dcterms:modified xsi:type="dcterms:W3CDTF">2020-05-08T06:58:56Z</dcterms:modified>
</cp:coreProperties>
</file>